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2" r:id="rId3"/>
    <p:sldId id="283" r:id="rId4"/>
    <p:sldId id="284" r:id="rId5"/>
    <p:sldId id="303" r:id="rId6"/>
    <p:sldId id="304" r:id="rId7"/>
    <p:sldId id="308" r:id="rId8"/>
    <p:sldId id="307" r:id="rId9"/>
    <p:sldId id="306" r:id="rId10"/>
    <p:sldId id="351" r:id="rId11"/>
    <p:sldId id="305" r:id="rId12"/>
    <p:sldId id="280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clrMru>
    <a:srgbClr val="D27800"/>
    <a:srgbClr val="87D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94623"/>
  </p:normalViewPr>
  <p:slideViewPr>
    <p:cSldViewPr snapToGrid="0" snapToObjects="1">
      <p:cViewPr varScale="1">
        <p:scale>
          <a:sx n="107" d="100"/>
          <a:sy n="107" d="100"/>
        </p:scale>
        <p:origin x="184" y="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79CCA-A84A-884D-8FA2-EA776D0B5F1C}" type="datetimeFigureOut">
              <a:rPr lang="en-US" smtClean="0"/>
              <a:t>6/23/15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63CF3-8895-6141-B7DE-DE550E6A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526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F76E5-8070-1E40-9E10-9B7E59F91294}" type="datetimeFigureOut">
              <a:rPr lang="en-US" smtClean="0"/>
              <a:t>6/23/15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81F92-05DE-2443-90AC-960B49922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255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81F92-05DE-2443-90AC-960B49922A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14650"/>
            <a:ext cx="6400800" cy="1314450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Bold Condensed"/>
                <a:cs typeface="Helvetica Neue Bold Condense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0384-D9BE-7F41-AE76-8BB9A7C44742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7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C4D5B-9D0D-F64A-8183-76121808D5B2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8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B6B36-4A16-8A48-944E-C4D7FE9A4FAC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7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D45-9023-6243-AC76-DB2516889308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2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BF238-1F11-FA4E-9226-DC8BAADAB84F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4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11D26-AB86-1049-AB4A-9BF341203990}" type="datetime3">
              <a:rPr lang="en-US" smtClean="0"/>
              <a:t>23 June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B9C5C-4297-5143-BC9F-5C9455CC8AEC}" type="datetime3">
              <a:rPr lang="en-US" smtClean="0"/>
              <a:t>23 June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8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96C2-E56F-5D46-B5DC-7E253CB7ADD5}" type="datetime3">
              <a:rPr lang="en-US" smtClean="0"/>
              <a:t>23 June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7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76AC-3720-A54A-A57A-2039B9FD75CC}" type="datetime3">
              <a:rPr lang="en-US" smtClean="0"/>
              <a:t>23 June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0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AE29-8171-C246-A419-FCBBE811313C}" type="datetime3">
              <a:rPr lang="en-US" smtClean="0"/>
              <a:t>23 June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9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6C62-6CDF-D244-8F10-DAF86CF62378}" type="datetime3">
              <a:rPr lang="en-US" smtClean="0"/>
              <a:t>23 June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5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767263"/>
            <a:ext cx="9144000" cy="3762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4034" y="205979"/>
            <a:ext cx="743276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371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9BB981EB-AA2C-474E-9E89-F3B41E958051}" type="datetime3">
              <a:rPr lang="en-US" smtClean="0"/>
              <a:t>23 June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371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371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fld id="{B007DEC9-84B6-064D-BFBE-3A8F47F0D7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peg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9937"/>
            <a:ext cx="636061" cy="65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9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/>
          <a:ea typeface="+mn-ea"/>
          <a:cs typeface="Helvetica Neue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Helvetica Neue Medium"/>
          <a:ea typeface="+mn-ea"/>
          <a:cs typeface="Helvetica Neue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Helvetica Neue Medium"/>
          <a:ea typeface="+mn-ea"/>
          <a:cs typeface="Helvetica Neue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Helvetica Neue Medium"/>
          <a:ea typeface="+mn-ea"/>
          <a:cs typeface="Helvetica Neue Medium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Helvetica Neue Medium"/>
          <a:ea typeface="+mn-ea"/>
          <a:cs typeface="Helvetica Neue Medium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JPEG </a:t>
            </a:r>
            <a:r>
              <a:rPr lang="en-US" dirty="0" smtClean="0"/>
              <a:t>PLENO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‘Can JPEG again revolutionize the world of imaging?’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Touradj Ebrahimi</a:t>
            </a:r>
          </a:p>
          <a:p>
            <a:r>
              <a:rPr lang="en-US" sz="1200" dirty="0" smtClean="0"/>
              <a:t>JPEG Convener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09384-9BB2-894E-A391-53727E66231D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0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Holographic Photography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D45-9023-6243-AC76-DB2516889308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68" y="1757325"/>
            <a:ext cx="1845972" cy="193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www.helmholtz-berlin.de/media/media/grossgeraete/optische_syst/topics/u-focussing_x-ray_optics/holo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73" y="1239214"/>
            <a:ext cx="1210271" cy="121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454271" y="3760499"/>
            <a:ext cx="294887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GB" sz="1600" dirty="0" smtClean="0">
                <a:latin typeface="Helvetica Neue Light"/>
                <a:cs typeface="Helvetica Neue Light"/>
              </a:rPr>
              <a:t>LIGHT-FIELD</a:t>
            </a:r>
          </a:p>
          <a:p>
            <a:pPr algn="ctr" eaLnBrk="1" hangingPunct="1"/>
            <a:r>
              <a:rPr lang="en-GB" sz="1600" dirty="0">
                <a:latin typeface="Helvetica Neue Light"/>
                <a:cs typeface="Helvetica Neue Light"/>
              </a:rPr>
              <a:t>R</a:t>
            </a:r>
            <a:r>
              <a:rPr lang="en-GB" sz="1600" dirty="0" smtClean="0">
                <a:latin typeface="Helvetica Neue Light"/>
                <a:cs typeface="Helvetica Neue Light"/>
              </a:rPr>
              <a:t>ays </a:t>
            </a:r>
            <a:r>
              <a:rPr lang="en-GB" sz="1600" dirty="0">
                <a:latin typeface="Helvetica Neue Light"/>
                <a:cs typeface="Helvetica Neue Light"/>
              </a:rPr>
              <a:t>with position + orientation</a:t>
            </a: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5213961" y="2503589"/>
            <a:ext cx="353517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GB" sz="1600" dirty="0" smtClean="0">
                <a:latin typeface="Helvetica Neue Light"/>
                <a:cs typeface="Helvetica Neue Light"/>
              </a:rPr>
              <a:t>HOLOGRAM</a:t>
            </a:r>
          </a:p>
          <a:p>
            <a:pPr algn="ctr" eaLnBrk="1" hangingPunct="1"/>
            <a:r>
              <a:rPr lang="en-GB" sz="1600" dirty="0">
                <a:latin typeface="Helvetica Neue Light"/>
                <a:cs typeface="Helvetica Neue Light"/>
              </a:rPr>
              <a:t>I</a:t>
            </a:r>
            <a:r>
              <a:rPr lang="en-GB" sz="1600" dirty="0" smtClean="0">
                <a:latin typeface="Helvetica Neue Light"/>
                <a:cs typeface="Helvetica Neue Light"/>
              </a:rPr>
              <a:t>nterference = superposition </a:t>
            </a:r>
            <a:r>
              <a:rPr lang="en-GB" sz="1600" dirty="0">
                <a:latin typeface="Helvetica Neue Light"/>
                <a:cs typeface="Helvetica Neue Light"/>
              </a:rPr>
              <a:t>of waves</a:t>
            </a:r>
          </a:p>
        </p:txBody>
      </p:sp>
      <p:pic>
        <p:nvPicPr>
          <p:cNvPr id="1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49" y="3159246"/>
            <a:ext cx="2916670" cy="140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>
            <a:off x="3718483" y="2762402"/>
            <a:ext cx="92962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1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JPEG PLENO </a:t>
            </a:r>
            <a:r>
              <a:rPr lang="en-US" altLang="en-US" dirty="0" smtClean="0">
                <a:solidFill>
                  <a:srgbClr val="D27800"/>
                </a:solidFill>
              </a:rPr>
              <a:t>design principles</a:t>
            </a:r>
            <a:endParaRPr lang="en-US" dirty="0">
              <a:solidFill>
                <a:srgbClr val="D278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One</a:t>
            </a:r>
            <a:r>
              <a:rPr lang="en-US" dirty="0" smtClean="0"/>
              <a:t> or limited number of </a:t>
            </a:r>
            <a:r>
              <a:rPr lang="en-US" dirty="0" smtClean="0">
                <a:solidFill>
                  <a:srgbClr val="FF0000"/>
                </a:solidFill>
              </a:rPr>
              <a:t>representation</a:t>
            </a:r>
            <a:r>
              <a:rPr lang="en-US" dirty="0" smtClean="0"/>
              <a:t> models</a:t>
            </a:r>
          </a:p>
          <a:p>
            <a:r>
              <a:rPr lang="en-US" dirty="0" smtClean="0"/>
              <a:t>Well defined, specific and useful </a:t>
            </a:r>
            <a:r>
              <a:rPr lang="en-US" dirty="0" smtClean="0">
                <a:solidFill>
                  <a:srgbClr val="FF0000"/>
                </a:solidFill>
              </a:rPr>
              <a:t>milestones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Backward</a:t>
            </a:r>
            <a:r>
              <a:rPr lang="en-US" dirty="0" smtClean="0"/>
              <a:t> compatible with legacy JPEG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D45-9023-6243-AC76-DB2516889308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11</a:t>
            </a:fld>
            <a:endParaRPr lang="en-US"/>
          </a:p>
        </p:txBody>
      </p:sp>
      <p:sp>
        <p:nvSpPr>
          <p:cNvPr id="7" name="Pentagon 4"/>
          <p:cNvSpPr>
            <a:spLocks noChangeArrowheads="1"/>
          </p:cNvSpPr>
          <p:nvPr/>
        </p:nvSpPr>
        <p:spPr bwMode="auto">
          <a:xfrm>
            <a:off x="1109663" y="2792017"/>
            <a:ext cx="7049691" cy="1372790"/>
          </a:xfrm>
          <a:prstGeom prst="homePlate">
            <a:avLst>
              <a:gd name="adj" fmla="val 49998"/>
            </a:avLst>
          </a:prstGeom>
          <a:gradFill flip="none" rotWithShape="1">
            <a:gsLst>
              <a:gs pos="39000">
                <a:srgbClr val="D27800"/>
              </a:gs>
              <a:gs pos="100000">
                <a:srgbClr val="FFFFFF"/>
              </a:gs>
            </a:gsLst>
            <a:lin ang="10800000" scaled="0"/>
            <a:tileRect/>
          </a:gradFill>
          <a:ln w="12700">
            <a:noFill/>
            <a:round/>
            <a:headEnd/>
            <a:tailEnd/>
          </a:ln>
        </p:spPr>
        <p:txBody>
          <a:bodyPr lIns="68580" tIns="34290" rIns="68580" bIns="34290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 sz="1500">
              <a:latin typeface="Helvetica Neue Medium"/>
              <a:cs typeface="Helvetica Neue Medium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246586" y="2864645"/>
            <a:ext cx="779701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Helvetica Neue Medium"/>
                <a:cs typeface="Helvetica Neue Medium"/>
              </a:rPr>
              <a:t>Panorama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985964" y="3674270"/>
            <a:ext cx="799189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latin typeface="Helvetica Neue Medium"/>
                <a:cs typeface="Helvetica Neue Medium"/>
              </a:rPr>
              <a:t>360 degree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47" y="3558780"/>
            <a:ext cx="548879" cy="54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85" y="3076576"/>
            <a:ext cx="2194322" cy="42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11" y="3277792"/>
            <a:ext cx="497681" cy="88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64744" y="3076576"/>
            <a:ext cx="946413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Helvetica Neue Medium"/>
                <a:cs typeface="Helvetica Neue Medium"/>
              </a:rPr>
              <a:t>Spatial photo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57" y="2864644"/>
            <a:ext cx="839391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54141" y="3502820"/>
            <a:ext cx="830997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latin typeface="Helvetica Neue Medium"/>
                <a:cs typeface="Helvetica Neue Medium"/>
              </a:rPr>
              <a:t>Point cloud</a:t>
            </a: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5525692" y="2956322"/>
            <a:ext cx="722883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Helvetica Neue Medium"/>
                <a:cs typeface="Helvetica Neue Medium"/>
              </a:rPr>
              <a:t>Light field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08" y="3261122"/>
            <a:ext cx="926306" cy="69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848" y="2952751"/>
            <a:ext cx="1045369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6598445" y="3714751"/>
            <a:ext cx="856645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latin typeface="Helvetica Neue Medium"/>
                <a:cs typeface="Helvetica Neue Medium"/>
              </a:rPr>
              <a:t>Holography</a:t>
            </a:r>
          </a:p>
        </p:txBody>
      </p:sp>
    </p:spTree>
    <p:extLst>
      <p:ext uri="{BB962C8B-B14F-4D97-AF65-F5344CB8AC3E}">
        <p14:creationId xmlns:p14="http://schemas.microsoft.com/office/powerpoint/2010/main" val="21026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Looking forward to an exciting workshop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D45-9023-6243-AC76-DB2516889308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70956" y="1450899"/>
            <a:ext cx="4415843" cy="2749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</a:rPr>
              <a:t>The World is round and the place which may seem like the end may also be the beginning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Ivy Baker Priest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080" name="Picture 8" descr="ortrait of Ivy Baker Pri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450899"/>
            <a:ext cx="19050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2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JPEG Family of Standards</a:t>
            </a:r>
            <a:endParaRPr lang="en-US" dirty="0">
              <a:solidFill>
                <a:srgbClr val="D278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96C2-E56F-5D46-B5DC-7E253CB7ADD5}" type="datetime3">
              <a:rPr lang="en-US" smtClean="0"/>
              <a:t>23 June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jb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61" y="3021085"/>
            <a:ext cx="837063" cy="1051941"/>
          </a:xfrm>
          <a:prstGeom prst="rect">
            <a:avLst/>
          </a:prstGeom>
        </p:spPr>
      </p:pic>
      <p:pic>
        <p:nvPicPr>
          <p:cNvPr id="7" name="Picture 6" descr="jpeg-2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81" y="1684948"/>
            <a:ext cx="837063" cy="1051941"/>
          </a:xfrm>
          <a:prstGeom prst="rect">
            <a:avLst/>
          </a:prstGeom>
        </p:spPr>
      </p:pic>
      <p:pic>
        <p:nvPicPr>
          <p:cNvPr id="8" name="Picture 7" descr="jpeg-a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2" y="3021085"/>
            <a:ext cx="837063" cy="1051941"/>
          </a:xfrm>
          <a:prstGeom prst="rect">
            <a:avLst/>
          </a:prstGeom>
        </p:spPr>
      </p:pic>
      <p:pic>
        <p:nvPicPr>
          <p:cNvPr id="9" name="Picture 8" descr="jpeg-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17" y="3021085"/>
            <a:ext cx="837063" cy="1051941"/>
          </a:xfrm>
          <a:prstGeom prst="rect">
            <a:avLst/>
          </a:prstGeom>
        </p:spPr>
      </p:pic>
      <p:pic>
        <p:nvPicPr>
          <p:cNvPr id="10" name="Picture 9" descr="jpeg-jpe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61" y="1689993"/>
            <a:ext cx="837063" cy="1051941"/>
          </a:xfrm>
          <a:prstGeom prst="rect">
            <a:avLst/>
          </a:prstGeom>
        </p:spPr>
      </p:pic>
      <p:pic>
        <p:nvPicPr>
          <p:cNvPr id="11" name="Picture 10" descr="jpeg-l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32" y="1689993"/>
            <a:ext cx="837063" cy="1051941"/>
          </a:xfrm>
          <a:prstGeom prst="rect">
            <a:avLst/>
          </a:prstGeom>
        </p:spPr>
      </p:pic>
      <p:pic>
        <p:nvPicPr>
          <p:cNvPr id="12" name="Picture 11" descr="jpeg-system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83" y="2996784"/>
            <a:ext cx="825734" cy="1051941"/>
          </a:xfrm>
          <a:prstGeom prst="rect">
            <a:avLst/>
          </a:prstGeom>
        </p:spPr>
      </p:pic>
      <p:pic>
        <p:nvPicPr>
          <p:cNvPr id="13" name="Picture 12" descr="jpeg-x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17" y="1689993"/>
            <a:ext cx="837063" cy="1051941"/>
          </a:xfrm>
          <a:prstGeom prst="rect">
            <a:avLst/>
          </a:prstGeom>
        </p:spPr>
      </p:pic>
      <p:pic>
        <p:nvPicPr>
          <p:cNvPr id="14" name="Picture 13" descr="jpeg-x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89" y="1689993"/>
            <a:ext cx="837063" cy="1051941"/>
          </a:xfrm>
          <a:prstGeom prst="rect">
            <a:avLst/>
          </a:prstGeom>
        </p:spPr>
      </p:pic>
      <p:pic>
        <p:nvPicPr>
          <p:cNvPr id="15" name="Picture 14" descr="jpsearch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89" y="2996784"/>
            <a:ext cx="837063" cy="10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JPEG </a:t>
            </a:r>
            <a:r>
              <a:rPr lang="en-US" dirty="0" smtClean="0">
                <a:solidFill>
                  <a:srgbClr val="D27800"/>
                </a:solidFill>
              </a:rPr>
              <a:t>a strong and fast growing </a:t>
            </a:r>
            <a:r>
              <a:rPr lang="en-US" dirty="0">
                <a:solidFill>
                  <a:srgbClr val="D27800"/>
                </a:solidFill>
              </a:rPr>
              <a:t>e</a:t>
            </a:r>
            <a:r>
              <a:rPr lang="en-US" dirty="0" smtClean="0">
                <a:solidFill>
                  <a:srgbClr val="D27800"/>
                </a:solidFill>
              </a:rPr>
              <a:t>cosystem</a:t>
            </a:r>
            <a:endParaRPr lang="en-US" dirty="0">
              <a:solidFill>
                <a:srgbClr val="D278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96C2-E56F-5D46-B5DC-7E253CB7ADD5}" type="datetime3">
              <a:rPr lang="en-US" smtClean="0"/>
              <a:t>23 June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Screen Shot 2014-06-07 at 16.32.31.png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799" y="1312488"/>
            <a:ext cx="6098707" cy="3180115"/>
          </a:xfrm>
          <a:prstGeom prst="rect">
            <a:avLst/>
          </a:prstGeom>
        </p:spPr>
      </p:pic>
      <p:sp>
        <p:nvSpPr>
          <p:cNvPr id="12" name="Shape 79"/>
          <p:cNvSpPr/>
          <p:nvPr/>
        </p:nvSpPr>
        <p:spPr>
          <a:xfrm>
            <a:off x="1254034" y="4481662"/>
            <a:ext cx="5079594" cy="226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1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Source: </a:t>
            </a:r>
            <a:r>
              <a:rPr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KPCB 201</a:t>
            </a:r>
            <a:r>
              <a:rPr lang="nl-BE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4</a:t>
            </a:r>
            <a:r>
              <a:rPr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 </a:t>
            </a:r>
            <a:r>
              <a:rPr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Internet Trends, estimates based on publicly disclosed company data.</a:t>
            </a:r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54" y="1528938"/>
            <a:ext cx="2114797" cy="211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863786" y="3740638"/>
            <a:ext cx="2269304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>
                <a:latin typeface="Helvetica Neue Light"/>
                <a:cs typeface="Helvetica Neue Light"/>
              </a:rPr>
              <a:t>1995-96 Technology and Engineering</a:t>
            </a:r>
          </a:p>
          <a:p>
            <a:pPr eaLnBrk="1" hangingPunct="1"/>
            <a:r>
              <a:rPr lang="en-US" altLang="en-US" dirty="0">
                <a:latin typeface="Helvetica Neue Light"/>
                <a:cs typeface="Helvetica Neue Light"/>
              </a:rPr>
              <a:t>Emmy award (together with MPEG-2)</a:t>
            </a:r>
          </a:p>
        </p:txBody>
      </p:sp>
      <p:pic>
        <p:nvPicPr>
          <p:cNvPr id="13" name="Picture 12" descr="jpeg-jpe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1063229"/>
            <a:ext cx="572528" cy="7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4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906" y="205979"/>
            <a:ext cx="8142214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JPEG 2000 </a:t>
            </a:r>
            <a:r>
              <a:rPr lang="en-US" dirty="0" smtClean="0">
                <a:solidFill>
                  <a:srgbClr val="D27800"/>
                </a:solidFill>
              </a:rPr>
              <a:t>great impact on </a:t>
            </a:r>
            <a:r>
              <a:rPr lang="en-US" dirty="0" smtClean="0">
                <a:solidFill>
                  <a:srgbClr val="D27800"/>
                </a:solidFill>
              </a:rPr>
              <a:t>professional markets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96C2-E56F-5D46-B5DC-7E253CB7ADD5}" type="datetime3">
              <a:rPr lang="en-US" smtClean="0"/>
              <a:t>23 June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2" y="1591997"/>
            <a:ext cx="2098456" cy="53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4" y="2284877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63" y="1297254"/>
            <a:ext cx="2085975" cy="140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76" y="2153518"/>
            <a:ext cx="2025253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951" y="3499315"/>
            <a:ext cx="1562100" cy="104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17" y="3392466"/>
            <a:ext cx="14763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07" y="3518364"/>
            <a:ext cx="9906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51" y="2830183"/>
            <a:ext cx="1646634" cy="16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6667251" y="3750379"/>
            <a:ext cx="2468598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>
                <a:latin typeface="Helvetica Neue Light"/>
                <a:cs typeface="Helvetica Neue Light"/>
              </a:rPr>
              <a:t>2015 Technology and Engineering</a:t>
            </a:r>
          </a:p>
          <a:p>
            <a:pPr algn="ctr" eaLnBrk="1" hangingPunct="1"/>
            <a:r>
              <a:rPr lang="en-US" altLang="en-US" dirty="0">
                <a:latin typeface="Helvetica Neue Light"/>
                <a:cs typeface="Helvetica Neue Light"/>
              </a:rPr>
              <a:t>Emmy award (JPEG 2000 interoperability)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370" y="1538679"/>
            <a:ext cx="2114797" cy="211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jpeg-200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25" y="1036168"/>
            <a:ext cx="634344" cy="7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pictures be flat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D45-9023-6243-AC76-DB2516889308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ttp://tundratabloids.com/wp-content/uploads/2011/05/flat-ea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33" y="1449435"/>
            <a:ext cx="3920499" cy="25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://shoutitforlife.com/wp-content/uploads/2011/05/Round-ea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61" y="1449435"/>
            <a:ext cx="3400753" cy="25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-Right Arrow 8"/>
          <p:cNvSpPr/>
          <p:nvPr/>
        </p:nvSpPr>
        <p:spPr>
          <a:xfrm>
            <a:off x="4398579" y="2506717"/>
            <a:ext cx="898635" cy="47296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034" y="205979"/>
            <a:ext cx="7637718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Plenoptic representation of </a:t>
            </a:r>
            <a:r>
              <a:rPr lang="en-US" smtClean="0"/>
              <a:t>visual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7D function P(</a:t>
            </a:r>
            <a:r>
              <a:rPr lang="en-US" dirty="0" err="1" smtClean="0"/>
              <a:t>a,q,l,t,x,y,z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view point</a:t>
            </a:r>
          </a:p>
          <a:p>
            <a:pPr lvl="1"/>
            <a:r>
              <a:rPr lang="en-US" dirty="0" smtClean="0"/>
              <a:t>wavelength</a:t>
            </a:r>
          </a:p>
          <a:p>
            <a:pPr lvl="1"/>
            <a:r>
              <a:rPr lang="en-US" dirty="0" smtClean="0"/>
              <a:t>time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D45-9023-6243-AC76-DB2516889308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13" y="1260910"/>
            <a:ext cx="3576638" cy="140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9" y="2771775"/>
            <a:ext cx="6082638" cy="176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0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Light-field Photography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D45-9023-6243-AC76-DB2516889308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4" descr="20501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47" y="1215506"/>
            <a:ext cx="2846784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0501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83" y="1737000"/>
            <a:ext cx="3707606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9" y="237398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1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Point-cloud Photography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D45-9023-6243-AC76-DB2516889308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8</a:t>
            </a:fld>
            <a:endParaRPr lang="en-US"/>
          </a:p>
        </p:txBody>
      </p:sp>
      <p:pic>
        <p:nvPicPr>
          <p:cNvPr id="7" name="The Shipping Galleries - A 3D Point Cloud Fly Throug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788" y="1023953"/>
            <a:ext cx="6470703" cy="3639770"/>
          </a:xfrm>
          <a:prstGeom prst="rect">
            <a:avLst/>
          </a:prstGeom>
        </p:spPr>
      </p:pic>
      <p:pic>
        <p:nvPicPr>
          <p:cNvPr id="3" name="Picture 2" descr="Screen Shot 2015-06-04 at 09.05.34.png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59" y="3904297"/>
            <a:ext cx="613616" cy="7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4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Spatial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Motion parallax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D45-9023-6243-AC76-DB2516889308}" type="datetime3">
              <a:rPr lang="en-US" smtClean="0"/>
              <a:t>23 June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www.jpeg.org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DEC9-84B6-064D-BFBE-3A8F47F0D76B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Fyu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49" y="1953806"/>
            <a:ext cx="2876672" cy="1793916"/>
          </a:xfrm>
          <a:prstGeom prst="rect">
            <a:avLst/>
          </a:prstGeom>
        </p:spPr>
      </p:pic>
      <p:pic>
        <p:nvPicPr>
          <p:cNvPr id="8" name="Fyuse - Spatial Photograph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872" y="1272709"/>
            <a:ext cx="5569539" cy="3132866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515" y="3930103"/>
            <a:ext cx="166568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16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</TotalTime>
  <Words>200</Words>
  <Application>Microsoft Macintosh PowerPoint</Application>
  <PresentationFormat>On-screen Show (16:9)</PresentationFormat>
  <Paragraphs>77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Helvetica Neue</vt:lpstr>
      <vt:lpstr>Helvetica Neue Bold Condensed</vt:lpstr>
      <vt:lpstr>Helvetica Neue Light</vt:lpstr>
      <vt:lpstr>Helvetica Neue Medium</vt:lpstr>
      <vt:lpstr>MS PGothic</vt:lpstr>
      <vt:lpstr>ＭＳ Ｐゴシック</vt:lpstr>
      <vt:lpstr>Arial</vt:lpstr>
      <vt:lpstr>Office Theme</vt:lpstr>
      <vt:lpstr>JPEG PLENO ‘Can JPEG again revolutionize the world of imaging?’</vt:lpstr>
      <vt:lpstr>JPEG Family of Standards</vt:lpstr>
      <vt:lpstr>JPEG a strong and fast growing ecosystem</vt:lpstr>
      <vt:lpstr>JPEG 2000 great impact on professional markets</vt:lpstr>
      <vt:lpstr>Should pictures be flat?</vt:lpstr>
      <vt:lpstr>Plenoptic representation of visual information</vt:lpstr>
      <vt:lpstr>Light-field Photography</vt:lpstr>
      <vt:lpstr>Point-cloud Photography</vt:lpstr>
      <vt:lpstr>Spatial Photography</vt:lpstr>
      <vt:lpstr>Holographic Photography</vt:lpstr>
      <vt:lpstr>JPEG PLENO design principles</vt:lpstr>
      <vt:lpstr>Looking forward to an exciting workshop</vt:lpstr>
    </vt:vector>
  </TitlesOfParts>
  <Company>Vrije Universiteit Brussel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Schelkens</dc:creator>
  <cp:lastModifiedBy>Touradj Ebrahimi</cp:lastModifiedBy>
  <cp:revision>104</cp:revision>
  <dcterms:created xsi:type="dcterms:W3CDTF">2015-05-31T10:19:28Z</dcterms:created>
  <dcterms:modified xsi:type="dcterms:W3CDTF">2015-06-23T11:54:44Z</dcterms:modified>
</cp:coreProperties>
</file>